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 id="2147484340" r:id="rId12"/>
    <p:sldMasterId id="2147484352" r:id="rId13"/>
    <p:sldMasterId id="2147484363" r:id="rId14"/>
    <p:sldMasterId id="2147484374" r:id="rId15"/>
    <p:sldMasterId id="2147484403" r:id="rId16"/>
    <p:sldMasterId id="2147484431" r:id="rId17"/>
  </p:sldMasterIdLst>
  <p:notesMasterIdLst>
    <p:notesMasterId r:id="rId52"/>
  </p:notesMasterIdLst>
  <p:handoutMasterIdLst>
    <p:handoutMasterId r:id="rId53"/>
  </p:handoutMasterIdLst>
  <p:sldIdLst>
    <p:sldId id="327" r:id="rId18"/>
    <p:sldId id="331" r:id="rId19"/>
    <p:sldId id="367" r:id="rId20"/>
    <p:sldId id="371" r:id="rId21"/>
    <p:sldId id="332" r:id="rId22"/>
    <p:sldId id="294" r:id="rId23"/>
    <p:sldId id="295" r:id="rId24"/>
    <p:sldId id="326" r:id="rId25"/>
    <p:sldId id="333" r:id="rId26"/>
    <p:sldId id="336" r:id="rId27"/>
    <p:sldId id="268" r:id="rId28"/>
    <p:sldId id="355" r:id="rId29"/>
    <p:sldId id="375" r:id="rId30"/>
    <p:sldId id="376" r:id="rId31"/>
    <p:sldId id="380" r:id="rId32"/>
    <p:sldId id="377" r:id="rId33"/>
    <p:sldId id="381" r:id="rId34"/>
    <p:sldId id="378" r:id="rId35"/>
    <p:sldId id="382" r:id="rId36"/>
    <p:sldId id="379" r:id="rId37"/>
    <p:sldId id="337" r:id="rId38"/>
    <p:sldId id="338" r:id="rId39"/>
    <p:sldId id="383" r:id="rId40"/>
    <p:sldId id="384" r:id="rId41"/>
    <p:sldId id="385" r:id="rId42"/>
    <p:sldId id="386" r:id="rId43"/>
    <p:sldId id="339" r:id="rId44"/>
    <p:sldId id="374" r:id="rId45"/>
    <p:sldId id="285" r:id="rId46"/>
    <p:sldId id="368" r:id="rId47"/>
    <p:sldId id="390" r:id="rId48"/>
    <p:sldId id="387" r:id="rId49"/>
    <p:sldId id="388" r:id="rId50"/>
    <p:sldId id="389" r:id="rId51"/>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CF2"/>
    <a:srgbClr val="0072C6"/>
    <a:srgbClr val="2D82FF"/>
    <a:srgbClr val="D2D2D2"/>
    <a:srgbClr val="A0A0A0"/>
    <a:srgbClr val="68217A"/>
    <a:srgbClr val="EB3C00"/>
    <a:srgbClr val="0088EE"/>
    <a:srgbClr val="004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6" autoAdjust="0"/>
    <p:restoredTop sz="77955" autoAdjust="0"/>
  </p:normalViewPr>
  <p:slideViewPr>
    <p:cSldViewPr snapToGrid="0">
      <p:cViewPr varScale="1">
        <p:scale>
          <a:sx n="36" d="100"/>
          <a:sy n="36" d="100"/>
        </p:scale>
        <p:origin x="852" y="33"/>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16</a:t>
            </a:fld>
            <a:endParaRPr lang="en-US"/>
          </a:p>
        </p:txBody>
      </p:sp>
    </p:spTree>
    <p:extLst>
      <p:ext uri="{BB962C8B-B14F-4D97-AF65-F5344CB8AC3E}">
        <p14:creationId xmlns:p14="http://schemas.microsoft.com/office/powerpoint/2010/main" val="4276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18</a:t>
            </a:fld>
            <a:endParaRPr lang="en-US"/>
          </a:p>
        </p:txBody>
      </p:sp>
    </p:spTree>
    <p:extLst>
      <p:ext uri="{BB962C8B-B14F-4D97-AF65-F5344CB8AC3E}">
        <p14:creationId xmlns:p14="http://schemas.microsoft.com/office/powerpoint/2010/main" val="1535468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20</a:t>
            </a:fld>
            <a:endParaRPr lang="en-US"/>
          </a:p>
        </p:txBody>
      </p:sp>
    </p:spTree>
    <p:extLst>
      <p:ext uri="{BB962C8B-B14F-4D97-AF65-F5344CB8AC3E}">
        <p14:creationId xmlns:p14="http://schemas.microsoft.com/office/powerpoint/2010/main" val="424912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a:t>
            </a:r>
            <a:r>
              <a:rPr lang="en-US" baseline="0" dirty="0" smtClean="0"/>
              <a:t> Everywhere from PPTX</a:t>
            </a:r>
          </a:p>
          <a:p>
            <a:r>
              <a:rPr lang="en-US" baseline="0" dirty="0" smtClean="0"/>
              <a:t>Bubbles in Excel</a:t>
            </a:r>
          </a:p>
          <a:p>
            <a:r>
              <a:rPr lang="en-US" baseline="0" dirty="0" smtClean="0"/>
              <a:t>DocuSign in Word</a:t>
            </a:r>
          </a:p>
          <a:p>
            <a:r>
              <a:rPr lang="en-US" baseline="0" dirty="0" smtClean="0"/>
              <a:t>Boomerang in Outlook</a:t>
            </a:r>
            <a:endParaRPr lang="en-US" dirty="0"/>
          </a:p>
        </p:txBody>
      </p:sp>
      <p:sp>
        <p:nvSpPr>
          <p:cNvPr id="4" name="Date Placeholder 3"/>
          <p:cNvSpPr>
            <a:spLocks noGrp="1"/>
          </p:cNvSpPr>
          <p:nvPr>
            <p:ph type="dt" idx="10"/>
          </p:nvPr>
        </p:nvSpPr>
        <p:spPr/>
        <p:txBody>
          <a:bodyPr/>
          <a:lstStyle/>
          <a:p>
            <a:fld id="{8BF37B0E-A232-4213-AA9F-04ACB4C6D3B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68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a:p>
        </p:txBody>
      </p:sp>
    </p:spTree>
    <p:extLst>
      <p:ext uri="{BB962C8B-B14F-4D97-AF65-F5344CB8AC3E}">
        <p14:creationId xmlns:p14="http://schemas.microsoft.com/office/powerpoint/2010/main" val="43974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a:p>
        </p:txBody>
      </p:sp>
    </p:spTree>
    <p:extLst>
      <p:ext uri="{BB962C8B-B14F-4D97-AF65-F5344CB8AC3E}">
        <p14:creationId xmlns:p14="http://schemas.microsoft.com/office/powerpoint/2010/main" val="50620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a:p>
        </p:txBody>
      </p:sp>
    </p:spTree>
    <p:extLst>
      <p:ext uri="{BB962C8B-B14F-4D97-AF65-F5344CB8AC3E}">
        <p14:creationId xmlns:p14="http://schemas.microsoft.com/office/powerpoint/2010/main" val="10123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26</a:t>
            </a:fld>
            <a:endParaRPr lang="en-US"/>
          </a:p>
        </p:txBody>
      </p:sp>
    </p:spTree>
    <p:extLst>
      <p:ext uri="{BB962C8B-B14F-4D97-AF65-F5344CB8AC3E}">
        <p14:creationId xmlns:p14="http://schemas.microsoft.com/office/powerpoint/2010/main" val="10354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45738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64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10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70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PeopleGraph</a:t>
            </a:r>
            <a:r>
              <a:rPr lang="en-US" dirty="0" smtClean="0"/>
              <a:t> in Excel</a:t>
            </a:r>
            <a:endParaRPr lang="en-US" dirty="0"/>
          </a:p>
        </p:txBody>
      </p:sp>
      <p:sp>
        <p:nvSpPr>
          <p:cNvPr id="4" name="Date Placeholder 3"/>
          <p:cNvSpPr>
            <a:spLocks noGrp="1"/>
          </p:cNvSpPr>
          <p:nvPr>
            <p:ph type="dt" idx="10"/>
          </p:nvPr>
        </p:nvSpPr>
        <p:spPr/>
        <p:txBody>
          <a:bodyPr/>
          <a:lstStyle/>
          <a:p>
            <a:fld id="{C75AD864-E7F7-4EB6-A5D8-DA54A0536D4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713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2013/2016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apps. An app 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10/7/2015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14</a:t>
            </a:fld>
            <a:endParaRPr lang="en-US"/>
          </a:p>
        </p:txBody>
      </p:sp>
    </p:spTree>
    <p:extLst>
      <p:ext uri="{BB962C8B-B14F-4D97-AF65-F5344CB8AC3E}">
        <p14:creationId xmlns:p14="http://schemas.microsoft.com/office/powerpoint/2010/main" val="2269037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2722837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37135645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652641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764072"/>
      </p:ext>
    </p:extLst>
  </p:cSld>
  <p:clrMapOvr>
    <a:masterClrMapping/>
  </p:clrMapOvr>
  <p:transition>
    <p:fade/>
  </p:transition>
  <p:timing>
    <p:tnLst>
      <p:par>
        <p:cTn id="1" dur="indefinite" restart="never" nodeType="tmRoot"/>
      </p:par>
    </p:tnLst>
  </p:timing>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2422278"/>
      </p:ext>
    </p:extLst>
  </p:cSld>
  <p:clrMapOvr>
    <a:masterClrMapping/>
  </p:clrMapOvr>
  <p:transition>
    <p:fade/>
  </p:transition>
  <p:timing>
    <p:tnLst>
      <p:par>
        <p:cTn id="1" dur="indefinite" restart="never" nodeType="tmRoot"/>
      </p:par>
    </p:tnLst>
  </p:timing>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7365601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42439169"/>
      </p:ext>
    </p:extLst>
  </p:cSld>
  <p:clrMapOvr>
    <a:masterClrMapping/>
  </p:clrMapOvr>
  <p:transition>
    <p:fade/>
  </p:transition>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335034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982767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69498594"/>
      </p:ext>
    </p:extLst>
  </p:cSld>
  <p:clrMapOvr>
    <a:masterClrMapping/>
  </p:clrMapOvr>
  <p:transition>
    <p:fade/>
  </p:transition>
  <p:timing>
    <p:tnLst>
      <p:par>
        <p:cTn id="1" dur="indefinite" restart="never" nodeType="tmRoot"/>
      </p:par>
    </p:tnLst>
  </p:timing>
  <p:hf hdr="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4980348"/>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764431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450014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13759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469842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541106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1428216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6402267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9924366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0070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818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91787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18157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438377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16409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37985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901971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50289622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1814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11123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117472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814255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078087"/>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85549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852905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303812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6564140"/>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87756424"/>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217959"/>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05715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851916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26493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65985621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29124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8804186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76096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138366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4967104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807063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0246425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008079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85900304"/>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565045"/>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67634504"/>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35041032"/>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31477169"/>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922294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6795868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64771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8105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0244089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50592888"/>
      </p:ext>
    </p:extLst>
  </p:cSld>
  <p:clrMapOvr>
    <a:masterClrMapping/>
  </p:clrMapOvr>
  <p:transition>
    <p:fade/>
  </p:transition>
  <p:timing>
    <p:tnLst>
      <p:par>
        <p:cTn id="1" dur="indefinite" restart="never" nodeType="tmRoot"/>
      </p:par>
    </p:tnLst>
  </p:timing>
  <p:hf hdr="0"/>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18968"/>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539002960"/>
      </p:ext>
    </p:extLst>
  </p:cSld>
  <p:clrMapOvr>
    <a:masterClrMapping/>
  </p:clrMapOvr>
  <p:transition>
    <p:fade/>
  </p:transition>
  <p:timing>
    <p:tnLst>
      <p:par>
        <p:cTn id="1" dur="indefinite" restart="never" nodeType="tmRoot"/>
      </p:par>
    </p:tnLst>
  </p:timing>
  <p:hf hdr="0"/>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655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93046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0331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8599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5426985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9528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145794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51870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94432729"/>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70351462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9598071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92207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31428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571896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236313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27758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7574284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33275110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72479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0051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359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10/7/2015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397061685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1891378"/>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6990274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4"/>
            <a:ext cx="8219813" cy="1828800"/>
          </a:xfrm>
        </p:spPr>
        <p:txBody>
          <a:bodyPr/>
          <a:lstStyle>
            <a:lvl1pPr>
              <a:defRPr sz="599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8686456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8617716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10/7/2015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1404620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078699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5022B9EA-8A4B-4820-9B50-EA48DAD4C81E}" type="datetimeFigureOut">
              <a:rPr lang="en-US" smtClean="0">
                <a:solidFill>
                  <a:srgbClr val="404040"/>
                </a:solidFill>
              </a:rPr>
              <a:pPr defTabSz="932597"/>
              <a:t>10/7/2015</a:t>
            </a:fld>
            <a:endParaRPr lang="en-US">
              <a:solidFill>
                <a:srgbClr val="404040"/>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17353700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811353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
        <p:nvSpPr>
          <p:cNvPr id="5" name="Text Placeholder 4"/>
          <p:cNvSpPr>
            <a:spLocks noGrp="1"/>
          </p:cNvSpPr>
          <p:nvPr>
            <p:ph type="body" sz="quarter" idx="10"/>
          </p:nvPr>
        </p:nvSpPr>
        <p:spPr>
          <a:xfrm>
            <a:off x="529661"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795954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501839"/>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3006151"/>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Tree>
    <p:extLst>
      <p:ext uri="{BB962C8B-B14F-4D97-AF65-F5344CB8AC3E}">
        <p14:creationId xmlns:p14="http://schemas.microsoft.com/office/powerpoint/2010/main" val="312098583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36808156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2308595799"/>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63"/>
            <a:fld id="{5022B9EA-8A4B-4820-9B50-EA48DAD4C81E}" type="datetimeFigureOut">
              <a:rPr lang="en-US" smtClean="0">
                <a:solidFill>
                  <a:srgbClr val="404040"/>
                </a:solidFill>
              </a:rPr>
              <a:pPr defTabSz="932563"/>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254420747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a:fld id="{5022B9EA-8A4B-4820-9B50-EA48DAD4C81E}" type="datetimeFigureOut">
              <a:rPr lang="en-US" smtClean="0">
                <a:solidFill>
                  <a:srgbClr val="404040"/>
                </a:solidFill>
              </a:rPr>
              <a:pPr defTabSz="932597"/>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232893787"/>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C36205-D215-4E26-A0C4-4D4A8DC7F13C}" type="datetimeFigureOut">
              <a:rPr lang="en-US" smtClean="0"/>
              <a:t>10/7/2015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61401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36205-D215-4E26-A0C4-4D4A8DC7F13C}" type="datetimeFigureOut">
              <a:rPr lang="en-US" smtClean="0"/>
              <a:t>10/7/2015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80207344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36205-D215-4E26-A0C4-4D4A8DC7F13C}" type="datetimeFigureOut">
              <a:rPr lang="en-US" smtClean="0"/>
              <a:t>10/7/2015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136221815"/>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08154682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6377840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4064091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848455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440318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776012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93626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299317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249006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84616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275735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8742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386398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81982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374987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image" Target="../media/image21.png"/><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theme" Target="../theme/theme1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image" Target="../media/image21.png"/><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theme" Target="../theme/theme11.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theme" Target="../theme/theme12.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image" Target="../media/image21.png"/><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theme" Target="../theme/theme1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21.pn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14.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5.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4.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image" Target="../media/image21.png"/><Relationship Id="rId5" Type="http://schemas.openxmlformats.org/officeDocument/2006/relationships/slideLayout" Target="../slideLayouts/slideLayout165.xml"/><Relationship Id="rId10" Type="http://schemas.openxmlformats.org/officeDocument/2006/relationships/theme" Target="../theme/theme9.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350" r:id="rId8"/>
    <p:sldLayoutId id="2147484351" r:id="rId9"/>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204069758"/>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ransition>
    <p:fade/>
  </p:transition>
  <p:timing>
    <p:tnLst>
      <p:par>
        <p:cTn id="1" dur="indefinite" restart="never" nodeType="tmRoot"/>
      </p:par>
    </p:tnLst>
  </p:timing>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4207593895"/>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ransition>
    <p:fade/>
  </p:transition>
  <p:timing>
    <p:tnLst>
      <p:par>
        <p:cTn id="1" dur="indefinite" restart="never" nodeType="tmRoot"/>
      </p:par>
    </p:tnLst>
  </p:timing>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988927"/>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44262214"/>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AC36205-D215-4E26-A0C4-4D4A8DC7F13C}" type="datetimeFigureOut">
              <a:rPr lang="en-US" smtClean="0"/>
              <a:t>10/7/2015</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28EAC3F-F101-4D6D-916C-3C73EAB027DC}" type="slidenum">
              <a:rPr lang="en-US" smtClean="0"/>
              <a:t>‹#›</a:t>
            </a:fld>
            <a:endParaRPr lang="en-US"/>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766757369"/>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ransition>
    <p:fade/>
  </p:transition>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9"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347976"/>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65.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247.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174.xml"/><Relationship Id="rId5" Type="http://schemas.openxmlformats.org/officeDocument/2006/relationships/image" Target="../media/image63.emf"/><Relationship Id="rId4"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184.xml"/><Relationship Id="rId6" Type="http://schemas.openxmlformats.org/officeDocument/2006/relationships/image" Target="../media/image65.emf"/><Relationship Id="rId11" Type="http://schemas.openxmlformats.org/officeDocument/2006/relationships/image" Target="../media/image67.png"/><Relationship Id="rId5" Type="http://schemas.openxmlformats.org/officeDocument/2006/relationships/image" Target="../media/image64.emf"/><Relationship Id="rId10" Type="http://schemas.openxmlformats.org/officeDocument/2006/relationships/image" Target="../media/image6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xml"/><Relationship Id="rId1" Type="http://schemas.openxmlformats.org/officeDocument/2006/relationships/slideLayout" Target="../slideLayouts/slideLayout165.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smtClean="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7" y="313361"/>
            <a:ext cx="11690901" cy="762786"/>
          </a:xfrm>
        </p:spPr>
        <p:txBody>
          <a:bodyPr/>
          <a:lstStyle/>
          <a:p>
            <a:r>
              <a:rPr lang="en-US" dirty="0" smtClean="0"/>
              <a:t>Office 2013/2016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t>
            </a:r>
            <a:r>
              <a:rPr lang="en-US" sz="3264" dirty="0" smtClean="0"/>
              <a:t>Office add-ins</a:t>
            </a:r>
            <a:endParaRPr lang="en-US" sz="3264" dirty="0"/>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a:t>
              </a:r>
              <a:r>
                <a:rPr lang="en-US" dirty="0" smtClean="0">
                  <a:gradFill>
                    <a:gsLst>
                      <a:gs pos="1250">
                        <a:schemeClr val="tx1"/>
                      </a:gs>
                      <a:gs pos="100000">
                        <a:schemeClr val="tx1"/>
                      </a:gs>
                    </a:gsLst>
                    <a:lin ang="5400000" scaled="0"/>
                  </a:gradFill>
                </a:rPr>
                <a:t>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2013/2016</a:t>
              </a:r>
              <a:endParaRPr lang="en-US" sz="3600" dirty="0">
                <a:gradFill>
                  <a:gsLst>
                    <a:gs pos="1250">
                      <a:schemeClr val="bg1"/>
                    </a:gs>
                    <a:gs pos="100000">
                      <a:schemeClr val="bg1"/>
                    </a:gs>
                  </a:gsLst>
                  <a:lin ang="5400000" scaled="0"/>
                </a:gradFill>
                <a:latin typeface="+mj-lt"/>
              </a:endParaRP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a:t>
              </a:r>
              <a:r>
                <a:rPr lang="en-US" dirty="0" smtClean="0">
                  <a:gradFill>
                    <a:gsLst>
                      <a:gs pos="1250">
                        <a:schemeClr val="bg1"/>
                      </a:gs>
                      <a:gs pos="100000">
                        <a:schemeClr val="bg1"/>
                      </a:gs>
                    </a:gsLst>
                    <a:lin ang="5400000" scaled="0"/>
                  </a:gradFill>
                </a:rPr>
                <a:t>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add-ins</a:t>
              </a:r>
              <a:endParaRPr lang="en-US" dirty="0">
                <a:gradFill>
                  <a:gsLst>
                    <a:gs pos="1250">
                      <a:schemeClr val="bg1"/>
                    </a:gs>
                    <a:gs pos="100000">
                      <a:schemeClr val="bg1"/>
                    </a:gs>
                  </a:gsLst>
                  <a:lin ang="5400000" scaled="0"/>
                </a:gradFill>
              </a:endParaRP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add-ins</a:t>
              </a:r>
              <a:endParaRPr lang="en-US" dirty="0">
                <a:gradFill>
                  <a:gsLst>
                    <a:gs pos="1250">
                      <a:schemeClr val="bg1"/>
                    </a:gs>
                    <a:gs pos="100000">
                      <a:schemeClr val="bg1"/>
                    </a:gs>
                  </a:gsLst>
                  <a:lin ang="5400000" scaled="0"/>
                </a:gradFill>
              </a:endParaRP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smtClean="0"/>
              <a:t>Anatomy</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add-in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9163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38" y="1867851"/>
            <a:ext cx="5568588" cy="4663017"/>
          </a:xfrm>
          <a:prstGeom prst="rect">
            <a:avLst/>
          </a:prstGeom>
        </p:spPr>
      </p:pic>
      <p:pic>
        <p:nvPicPr>
          <p:cNvPr id="16" name="Picture 15"/>
          <p:cNvPicPr>
            <a:picLocks noChangeAspect="1"/>
          </p:cNvPicPr>
          <p:nvPr/>
        </p:nvPicPr>
        <p:blipFill rotWithShape="1">
          <a:blip r:embed="rId4"/>
          <a:srcRect b="917"/>
          <a:stretch/>
        </p:blipFill>
        <p:spPr>
          <a:xfrm>
            <a:off x="2412199" y="1867851"/>
            <a:ext cx="7307897" cy="4663017"/>
          </a:xfrm>
          <a:prstGeom prst="rect">
            <a:avLst/>
          </a:prstGeom>
        </p:spPr>
      </p:pic>
      <p:sp>
        <p:nvSpPr>
          <p:cNvPr id="2" name="Title 1"/>
          <p:cNvSpPr>
            <a:spLocks noGrp="1"/>
          </p:cNvSpPr>
          <p:nvPr>
            <p:ph type="title"/>
          </p:nvPr>
        </p:nvSpPr>
        <p:spPr/>
        <p:txBody>
          <a:bodyPr/>
          <a:lstStyle/>
          <a:p>
            <a:r>
              <a:rPr lang="en-US" dirty="0" smtClean="0"/>
              <a:t>Contextual Mail Add-in</a:t>
            </a:r>
            <a:endParaRPr lang="en-US" dirty="0"/>
          </a:p>
        </p:txBody>
      </p:sp>
      <p:grpSp>
        <p:nvGrpSpPr>
          <p:cNvPr id="6" name="Group 5"/>
          <p:cNvGrpSpPr/>
          <p:nvPr/>
        </p:nvGrpSpPr>
        <p:grpSpPr>
          <a:xfrm>
            <a:off x="10588693" y="295274"/>
            <a:ext cx="1574666" cy="1081432"/>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72886" y="1867851"/>
            <a:ext cx="7317541" cy="4663017"/>
          </a:xfrm>
          <a:prstGeom prst="rect">
            <a:avLst/>
          </a:prstGeom>
        </p:spPr>
      </p:pic>
    </p:spTree>
    <p:extLst>
      <p:ext uri="{BB962C8B-B14F-4D97-AF65-F5344CB8AC3E}">
        <p14:creationId xmlns:p14="http://schemas.microsoft.com/office/powerpoint/2010/main" val="354720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4253515"/>
            <a:ext cx="8786948" cy="25304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69038"/>
            <a:ext cx="8786948" cy="13235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37118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588693" y="295274"/>
            <a:ext cx="1574666" cy="1081432"/>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Task Pane Add-in</a:t>
            </a:r>
            <a:endParaRPr lang="en-US" dirty="0"/>
          </a:p>
        </p:txBody>
      </p:sp>
      <p:pic>
        <p:nvPicPr>
          <p:cNvPr id="11" name="Picture 10"/>
          <p:cNvPicPr>
            <a:picLocks noChangeAspect="1"/>
          </p:cNvPicPr>
          <p:nvPr/>
        </p:nvPicPr>
        <p:blipFill rotWithShape="1">
          <a:blip r:embed="rId3"/>
          <a:srcRect b="980"/>
          <a:stretch/>
        </p:blipFill>
        <p:spPr>
          <a:xfrm>
            <a:off x="339138" y="1867851"/>
            <a:ext cx="7312583" cy="4663017"/>
          </a:xfrm>
          <a:prstGeom prst="rect">
            <a:avLst/>
          </a:prstGeom>
        </p:spPr>
      </p:pic>
      <p:pic>
        <p:nvPicPr>
          <p:cNvPr id="10" name="Picture 9"/>
          <p:cNvPicPr>
            <a:picLocks noChangeAspect="1"/>
          </p:cNvPicPr>
          <p:nvPr/>
        </p:nvPicPr>
        <p:blipFill rotWithShape="1">
          <a:blip r:embed="rId4"/>
          <a:srcRect b="925"/>
          <a:stretch/>
        </p:blipFill>
        <p:spPr>
          <a:xfrm>
            <a:off x="1885908" y="1867851"/>
            <a:ext cx="7308543" cy="4663017"/>
          </a:xfrm>
          <a:prstGeom prst="rect">
            <a:avLst/>
          </a:prstGeom>
        </p:spPr>
      </p:pic>
      <p:pic>
        <p:nvPicPr>
          <p:cNvPr id="9" name="Picture 8"/>
          <p:cNvPicPr>
            <a:picLocks noChangeAspect="1"/>
          </p:cNvPicPr>
          <p:nvPr/>
        </p:nvPicPr>
        <p:blipFill rotWithShape="1">
          <a:blip r:embed="rId5"/>
          <a:srcRect b="908"/>
          <a:stretch/>
        </p:blipFill>
        <p:spPr>
          <a:xfrm>
            <a:off x="3135077" y="1867851"/>
            <a:ext cx="7307293" cy="4663017"/>
          </a:xfrm>
          <a:prstGeom prst="rect">
            <a:avLst/>
          </a:prstGeom>
        </p:spPr>
      </p:pic>
      <p:pic>
        <p:nvPicPr>
          <p:cNvPr id="33" name="Picture 32"/>
          <p:cNvPicPr>
            <a:picLocks noChangeAspect="1"/>
          </p:cNvPicPr>
          <p:nvPr/>
        </p:nvPicPr>
        <p:blipFill>
          <a:blip r:embed="rId6"/>
          <a:stretch>
            <a:fillRect/>
          </a:stretch>
        </p:blipFill>
        <p:spPr>
          <a:xfrm>
            <a:off x="4677806" y="1867851"/>
            <a:ext cx="7298635" cy="4663017"/>
          </a:xfrm>
          <a:prstGeom prst="rect">
            <a:avLst/>
          </a:prstGeom>
        </p:spPr>
      </p:pic>
    </p:spTree>
    <p:extLst>
      <p:ext uri="{BB962C8B-B14F-4D97-AF65-F5344CB8AC3E}">
        <p14:creationId xmlns:p14="http://schemas.microsoft.com/office/powerpoint/2010/main" val="256350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5433205"/>
            <a:ext cx="8786948" cy="135077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13389"/>
            <a:ext cx="8786948" cy="2540015"/>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4481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Content Add-in</a:t>
            </a:r>
            <a:endParaRPr lang="en-US" dirty="0"/>
          </a:p>
        </p:txBody>
      </p:sp>
      <p:pic>
        <p:nvPicPr>
          <p:cNvPr id="11" name="Picture 10"/>
          <p:cNvPicPr>
            <a:picLocks noChangeAspect="1"/>
          </p:cNvPicPr>
          <p:nvPr/>
        </p:nvPicPr>
        <p:blipFill rotWithShape="1">
          <a:blip r:embed="rId3"/>
          <a:srcRect b="951"/>
          <a:stretch/>
        </p:blipFill>
        <p:spPr>
          <a:xfrm>
            <a:off x="339138" y="1867851"/>
            <a:ext cx="7310491" cy="4663017"/>
          </a:xfrm>
          <a:prstGeom prst="rect">
            <a:avLst/>
          </a:prstGeom>
        </p:spPr>
      </p:pic>
      <p:pic>
        <p:nvPicPr>
          <p:cNvPr id="9" name="Picture 8"/>
          <p:cNvPicPr>
            <a:picLocks noChangeAspect="1"/>
          </p:cNvPicPr>
          <p:nvPr/>
        </p:nvPicPr>
        <p:blipFill rotWithShape="1">
          <a:blip r:embed="rId4"/>
          <a:srcRect b="882"/>
          <a:stretch/>
        </p:blipFill>
        <p:spPr>
          <a:xfrm>
            <a:off x="2340562" y="1867851"/>
            <a:ext cx="7305334" cy="4663017"/>
          </a:xfrm>
          <a:prstGeom prst="rect">
            <a:avLst/>
          </a:prstGeom>
        </p:spPr>
      </p:pic>
      <p:pic>
        <p:nvPicPr>
          <p:cNvPr id="10" name="Picture 9"/>
          <p:cNvPicPr>
            <a:picLocks noChangeAspect="1"/>
          </p:cNvPicPr>
          <p:nvPr/>
        </p:nvPicPr>
        <p:blipFill rotWithShape="1">
          <a:blip r:embed="rId5"/>
          <a:srcRect b="890"/>
          <a:stretch/>
        </p:blipFill>
        <p:spPr>
          <a:xfrm>
            <a:off x="4577416" y="1867851"/>
            <a:ext cx="7305937" cy="4663017"/>
          </a:xfrm>
          <a:prstGeom prst="rect">
            <a:avLst/>
          </a:prstGeom>
        </p:spPr>
      </p:pic>
    </p:spTree>
    <p:extLst>
      <p:ext uri="{BB962C8B-B14F-4D97-AF65-F5344CB8AC3E}">
        <p14:creationId xmlns:p14="http://schemas.microsoft.com/office/powerpoint/2010/main" val="278234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137984" y="1724305"/>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230186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Office Add-ins</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Add-in Command</a:t>
            </a:r>
            <a:endParaRPr lang="en-US" dirty="0"/>
          </a:p>
        </p:txBody>
      </p:sp>
      <p:pic>
        <p:nvPicPr>
          <p:cNvPr id="10" name="Picture 9"/>
          <p:cNvPicPr>
            <a:picLocks noChangeAspect="1"/>
          </p:cNvPicPr>
          <p:nvPr/>
        </p:nvPicPr>
        <p:blipFill>
          <a:blip r:embed="rId3"/>
          <a:stretch>
            <a:fillRect/>
          </a:stretch>
        </p:blipFill>
        <p:spPr>
          <a:xfrm>
            <a:off x="2035925" y="1252733"/>
            <a:ext cx="8366991" cy="5345577"/>
          </a:xfrm>
          <a:prstGeom prst="rect">
            <a:avLst/>
          </a:prstGeom>
        </p:spPr>
      </p:pic>
      <p:grpSp>
        <p:nvGrpSpPr>
          <p:cNvPr id="24" name="Group 23"/>
          <p:cNvGrpSpPr/>
          <p:nvPr/>
        </p:nvGrpSpPr>
        <p:grpSpPr>
          <a:xfrm>
            <a:off x="1897524" y="1110741"/>
            <a:ext cx="8548760" cy="5616577"/>
            <a:chOff x="1859622" y="1089061"/>
            <a:chExt cx="8381898" cy="5506948"/>
          </a:xfrm>
        </p:grpSpPr>
        <p:sp>
          <p:nvSpPr>
            <p:cNvPr id="33" name="Freeform 32"/>
            <p:cNvSpPr/>
            <p:nvPr/>
          </p:nvSpPr>
          <p:spPr bwMode="auto">
            <a:xfrm>
              <a:off x="1859622" y="1089061"/>
              <a:ext cx="8381898" cy="5506948"/>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8814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Office add-in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Napa</a:t>
            </a:r>
            <a:endParaRPr lang="en-US" dirty="0"/>
          </a:p>
        </p:txBody>
      </p:sp>
      <p:sp>
        <p:nvSpPr>
          <p:cNvPr id="4" name="Text Placeholder 3"/>
          <p:cNvSpPr>
            <a:spLocks noGrp="1"/>
          </p:cNvSpPr>
          <p:nvPr>
            <p:ph type="body" sz="quarter" idx="11"/>
          </p:nvPr>
        </p:nvSpPr>
        <p:spPr>
          <a:xfrm>
            <a:off x="275483" y="1212854"/>
            <a:ext cx="5692333" cy="5562372"/>
          </a:xfrm>
        </p:spPr>
        <p:txBody>
          <a:bodyPr/>
          <a:lstStyle/>
          <a:p>
            <a:pPr marL="582873" indent="-582873">
              <a:buFont typeface="Arial" panose="020B0604020202020204" pitchFamily="34" charset="0"/>
              <a:buChar char="•"/>
            </a:pPr>
            <a:r>
              <a:rPr lang="en-US" sz="3264" dirty="0">
                <a:solidFill>
                  <a:schemeClr val="tx1"/>
                </a:solidFill>
              </a:rPr>
              <a:t>In-browser web editor for building client-side Office add-ins</a:t>
            </a:r>
          </a:p>
          <a:p>
            <a:pPr marL="582873" indent="-582873">
              <a:buFont typeface="Arial" panose="020B0604020202020204" pitchFamily="34" charset="0"/>
              <a:buChar char="•"/>
            </a:pPr>
            <a:r>
              <a:rPr lang="en-US" sz="3264" dirty="0">
                <a:solidFill>
                  <a:schemeClr val="tx1"/>
                </a:solidFill>
              </a:rPr>
              <a:t>Uses Office Online and OneDrive for file storage</a:t>
            </a:r>
          </a:p>
          <a:p>
            <a:pPr marL="582873" indent="-582873">
              <a:buFont typeface="Arial" panose="020B0604020202020204" pitchFamily="34" charset="0"/>
              <a:buChar char="•"/>
            </a:pPr>
            <a:r>
              <a:rPr lang="en-US" sz="3264" dirty="0" err="1">
                <a:solidFill>
                  <a:schemeClr val="tx1"/>
                </a:solidFill>
              </a:rPr>
              <a:t>Intellisense</a:t>
            </a:r>
            <a:r>
              <a:rPr lang="en-US" sz="3264" dirty="0">
                <a:solidFill>
                  <a:schemeClr val="tx1"/>
                </a:solidFill>
              </a:rPr>
              <a:t> for JavaScript and HTML5</a:t>
            </a:r>
          </a:p>
          <a:p>
            <a:pPr marL="582873" indent="-582873">
              <a:buFont typeface="Arial" panose="020B0604020202020204" pitchFamily="34" charset="0"/>
              <a:buChar char="•"/>
            </a:pPr>
            <a:r>
              <a:rPr lang="en-US" sz="3264" dirty="0">
                <a:solidFill>
                  <a:schemeClr val="tx1"/>
                </a:solidFill>
              </a:rPr>
              <a:t>Allows for sharing and exporting</a:t>
            </a:r>
          </a:p>
          <a:p>
            <a:pPr marL="582873" indent="-582873">
              <a:buFont typeface="Arial" panose="020B0604020202020204" pitchFamily="34" charset="0"/>
              <a:buChar char="•"/>
            </a:pPr>
            <a:r>
              <a:rPr lang="en-US" sz="3264" dirty="0">
                <a:solidFill>
                  <a:schemeClr val="tx1"/>
                </a:solidFill>
              </a:rPr>
              <a:t>Doesn’t expose full add-in manifest</a:t>
            </a:r>
          </a:p>
        </p:txBody>
      </p:sp>
      <p:pic>
        <p:nvPicPr>
          <p:cNvPr id="3" name="Picture 2"/>
          <p:cNvPicPr>
            <a:picLocks noChangeAspect="1"/>
          </p:cNvPicPr>
          <p:nvPr/>
        </p:nvPicPr>
        <p:blipFill>
          <a:blip r:embed="rId3"/>
          <a:stretch>
            <a:fillRect/>
          </a:stretch>
        </p:blipFill>
        <p:spPr>
          <a:xfrm>
            <a:off x="6196806" y="1212849"/>
            <a:ext cx="5737561" cy="3745280"/>
          </a:xfrm>
          <a:prstGeom prst="rect">
            <a:avLst/>
          </a:prstGeom>
        </p:spPr>
      </p:pic>
    </p:spTree>
    <p:extLst>
      <p:ext uri="{BB962C8B-B14F-4D97-AF65-F5344CB8AC3E}">
        <p14:creationId xmlns:p14="http://schemas.microsoft.com/office/powerpoint/2010/main" val="869409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Visual Studio</a:t>
            </a:r>
            <a:endParaRPr lang="en-US" dirty="0"/>
          </a:p>
        </p:txBody>
      </p:sp>
      <p:sp>
        <p:nvSpPr>
          <p:cNvPr id="4" name="Text Placeholder 3"/>
          <p:cNvSpPr>
            <a:spLocks noGrp="1"/>
          </p:cNvSpPr>
          <p:nvPr>
            <p:ph type="body" sz="quarter" idx="11"/>
          </p:nvPr>
        </p:nvSpPr>
        <p:spPr>
          <a:xfrm>
            <a:off x="275483" y="1212853"/>
            <a:ext cx="5968660" cy="4457431"/>
          </a:xfrm>
        </p:spPr>
        <p:txBody>
          <a:bodyPr/>
          <a:lstStyle/>
          <a:p>
            <a:pPr marL="582873" indent="-582873">
              <a:buFont typeface="Arial" panose="020B0604020202020204" pitchFamily="34" charset="0"/>
              <a:buChar char="•"/>
            </a:pPr>
            <a:r>
              <a:rPr lang="en-US" sz="3264" dirty="0">
                <a:solidFill>
                  <a:schemeClr val="tx1"/>
                </a:solidFill>
              </a:rPr>
              <a:t>First-class development experience with templates and debugging</a:t>
            </a:r>
          </a:p>
          <a:p>
            <a:pPr marL="582873" indent="-582873">
              <a:buFont typeface="Arial" panose="020B0604020202020204" pitchFamily="34" charset="0"/>
              <a:buChar char="•"/>
            </a:pPr>
            <a:r>
              <a:rPr lang="en-US" sz="3264" dirty="0">
                <a:solidFill>
                  <a:schemeClr val="tx1"/>
                </a:solidFill>
              </a:rPr>
              <a:t>Exposes the full add-in manifest and automated deployment commands</a:t>
            </a:r>
          </a:p>
          <a:p>
            <a:pPr marL="582873" indent="-582873">
              <a:buFont typeface="Arial" panose="020B0604020202020204" pitchFamily="34" charset="0"/>
              <a:buChar char="•"/>
            </a:pPr>
            <a:r>
              <a:rPr lang="en-US" sz="3264" dirty="0">
                <a:solidFill>
                  <a:schemeClr val="tx1"/>
                </a:solidFill>
              </a:rPr>
              <a:t>Allows for web projects containing both client-side and server-side assets</a:t>
            </a:r>
          </a:p>
        </p:txBody>
      </p:sp>
      <p:grpSp>
        <p:nvGrpSpPr>
          <p:cNvPr id="6" name="Group 5"/>
          <p:cNvGrpSpPr/>
          <p:nvPr/>
        </p:nvGrpSpPr>
        <p:grpSpPr>
          <a:xfrm>
            <a:off x="6927898" y="1933496"/>
            <a:ext cx="4551706" cy="2059787"/>
            <a:chOff x="4495800" y="1914313"/>
            <a:chExt cx="4462862" cy="201958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Tree>
    <p:extLst>
      <p:ext uri="{BB962C8B-B14F-4D97-AF65-F5344CB8AC3E}">
        <p14:creationId xmlns:p14="http://schemas.microsoft.com/office/powerpoint/2010/main" val="80766326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Other</a:t>
            </a:r>
            <a:endParaRPr lang="en-US" dirty="0"/>
          </a:p>
        </p:txBody>
      </p:sp>
      <p:sp>
        <p:nvSpPr>
          <p:cNvPr id="4" name="Text Placeholder 3"/>
          <p:cNvSpPr>
            <a:spLocks noGrp="1"/>
          </p:cNvSpPr>
          <p:nvPr>
            <p:ph type="body" sz="quarter" idx="11"/>
          </p:nvPr>
        </p:nvSpPr>
        <p:spPr>
          <a:xfrm>
            <a:off x="275483" y="1212854"/>
            <a:ext cx="5329655" cy="3553389"/>
          </a:xfrm>
        </p:spPr>
        <p:txBody>
          <a:bodyPr/>
          <a:lstStyle/>
          <a:p>
            <a:pPr marL="582873" indent="-582873">
              <a:buFont typeface="Arial" panose="020B0604020202020204" pitchFamily="34" charset="0"/>
              <a:buChar char="•"/>
            </a:pPr>
            <a:r>
              <a:rPr lang="en-US" sz="3264" dirty="0">
                <a:solidFill>
                  <a:schemeClr val="tx1"/>
                </a:solidFill>
              </a:rPr>
              <a:t>You can use anything that delivers for the web</a:t>
            </a:r>
          </a:p>
          <a:p>
            <a:pPr marL="582873" indent="-582873">
              <a:buFont typeface="Arial" panose="020B0604020202020204" pitchFamily="34" charset="0"/>
              <a:buChar char="•"/>
            </a:pPr>
            <a:r>
              <a:rPr lang="en-US" sz="3264" dirty="0">
                <a:solidFill>
                  <a:schemeClr val="tx1"/>
                </a:solidFill>
              </a:rPr>
              <a:t>Microsoft offering Yeoman generator for skeleton add-in project</a:t>
            </a:r>
          </a:p>
          <a:p>
            <a:pPr marL="582873" indent="-582873">
              <a:buFont typeface="Arial" panose="020B0604020202020204" pitchFamily="34" charset="0"/>
              <a:buChar char="•"/>
            </a:pPr>
            <a:r>
              <a:rPr lang="en-US" sz="3264" dirty="0">
                <a:solidFill>
                  <a:schemeClr val="tx1"/>
                </a:solidFill>
              </a:rPr>
              <a:t>Keep in mind that add-ins need SSL/HTTPS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615" y="1306112"/>
            <a:ext cx="3633267" cy="3147536"/>
          </a:xfrm>
          <a:prstGeom prst="rect">
            <a:avLst/>
          </a:prstGeom>
        </p:spPr>
      </p:pic>
    </p:spTree>
    <p:extLst>
      <p:ext uri="{BB962C8B-B14F-4D97-AF65-F5344CB8AC3E}">
        <p14:creationId xmlns:p14="http://schemas.microsoft.com/office/powerpoint/2010/main" val="13985197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UI Fabric</a:t>
            </a:r>
            <a:endParaRPr lang="en-US" dirty="0"/>
          </a:p>
        </p:txBody>
      </p:sp>
      <p:sp>
        <p:nvSpPr>
          <p:cNvPr id="4" name="Text Placeholder 3"/>
          <p:cNvSpPr>
            <a:spLocks noGrp="1"/>
          </p:cNvSpPr>
          <p:nvPr>
            <p:ph type="body" sz="quarter" idx="11"/>
          </p:nvPr>
        </p:nvSpPr>
        <p:spPr>
          <a:xfrm>
            <a:off x="275483" y="1212854"/>
            <a:ext cx="5329655" cy="4356982"/>
          </a:xfrm>
        </p:spPr>
        <p:txBody>
          <a:bodyPr/>
          <a:lstStyle/>
          <a:p>
            <a:pPr marL="582873" indent="-582873">
              <a:buFont typeface="Arial" panose="020B0604020202020204" pitchFamily="34" charset="0"/>
              <a:buChar char="•"/>
            </a:pPr>
            <a:r>
              <a:rPr lang="en-US" sz="3264" dirty="0">
                <a:solidFill>
                  <a:schemeClr val="tx1"/>
                </a:solidFill>
              </a:rPr>
              <a:t>Responsive, mobile-first, front-end framework for developers that delivers instant look and feel of Office</a:t>
            </a:r>
          </a:p>
          <a:p>
            <a:pPr marL="582873" indent="-582873">
              <a:buFont typeface="Arial" panose="020B0604020202020204" pitchFamily="34" charset="0"/>
              <a:buChar char="•"/>
            </a:pPr>
            <a:r>
              <a:rPr lang="en-US" sz="3264" dirty="0">
                <a:solidFill>
                  <a:schemeClr val="tx1"/>
                </a:solidFill>
              </a:rPr>
              <a:t>Handles typography, color, icons, animations, responsive grid layouts and localization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48" y="1848427"/>
            <a:ext cx="4709993" cy="2212638"/>
          </a:xfrm>
          <a:prstGeom prst="rect">
            <a:avLst/>
          </a:prstGeom>
        </p:spPr>
      </p:pic>
    </p:spTree>
    <p:extLst>
      <p:ext uri="{BB962C8B-B14F-4D97-AF65-F5344CB8AC3E}">
        <p14:creationId xmlns:p14="http://schemas.microsoft.com/office/powerpoint/2010/main" val="414933177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office add-in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320874170"/>
              </p:ext>
            </p:extLst>
          </p:nvPr>
        </p:nvGraphicFramePr>
        <p:xfrm>
          <a:off x="630185" y="1476401"/>
          <a:ext cx="9323152"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val="2056504082"/>
                    </a:ext>
                  </a:extLst>
                </a:gridCol>
                <a:gridCol w="1165394">
                  <a:extLst>
                    <a:ext uri="{9D8B030D-6E8A-4147-A177-3AD203B41FA5}">
                      <a16:colId xmlns:a16="http://schemas.microsoft.com/office/drawing/2014/main" val="3242084172"/>
                    </a:ext>
                  </a:extLst>
                </a:gridCol>
                <a:gridCol w="1165394">
                  <a:extLst>
                    <a:ext uri="{9D8B030D-6E8A-4147-A177-3AD203B41FA5}">
                      <a16:colId xmlns:a16="http://schemas.microsoft.com/office/drawing/2014/main" val="1267922834"/>
                    </a:ext>
                  </a:extLst>
                </a:gridCol>
                <a:gridCol w="1165394">
                  <a:extLst>
                    <a:ext uri="{9D8B030D-6E8A-4147-A177-3AD203B41FA5}">
                      <a16:colId xmlns:a16="http://schemas.microsoft.com/office/drawing/2014/main" val="2213391107"/>
                    </a:ext>
                  </a:extLst>
                </a:gridCol>
                <a:gridCol w="1165394">
                  <a:extLst>
                    <a:ext uri="{9D8B030D-6E8A-4147-A177-3AD203B41FA5}">
                      <a16:colId xmlns:a16="http://schemas.microsoft.com/office/drawing/2014/main" val="4228093556"/>
                    </a:ext>
                  </a:extLst>
                </a:gridCol>
                <a:gridCol w="1165394">
                  <a:extLst>
                    <a:ext uri="{9D8B030D-6E8A-4147-A177-3AD203B41FA5}">
                      <a16:colId xmlns:a16="http://schemas.microsoft.com/office/drawing/2014/main" val="420889860"/>
                    </a:ext>
                  </a:extLst>
                </a:gridCol>
                <a:gridCol w="1165394">
                  <a:extLst>
                    <a:ext uri="{9D8B030D-6E8A-4147-A177-3AD203B41FA5}">
                      <a16:colId xmlns:a16="http://schemas.microsoft.com/office/drawing/2014/main" val="614192711"/>
                    </a:ext>
                  </a:extLst>
                </a:gridCol>
                <a:gridCol w="1165394">
                  <a:extLst>
                    <a:ext uri="{9D8B030D-6E8A-4147-A177-3AD203B41FA5}">
                      <a16:colId xmlns:a16="http://schemas.microsoft.com/office/drawing/2014/main" val="552487028"/>
                    </a:ext>
                  </a:extLst>
                </a:gridCol>
              </a:tblGrid>
              <a:tr h="889114">
                <a:tc>
                  <a:txBody>
                    <a:bodyPr/>
                    <a:lstStyle/>
                    <a:p>
                      <a:endParaRPr lang="en-US" sz="1400" b="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noFill/>
                  </a:tcPr>
                </a:tc>
                <a:tc>
                  <a:txBody>
                    <a:bodyPr/>
                    <a:lstStyle/>
                    <a:p>
                      <a:pPr algn="ctr"/>
                      <a:r>
                        <a:rPr lang="en-US" sz="1400" b="0" dirty="0" smtClean="0">
                          <a:latin typeface="Segoe UI Semibold" panose="020B0702040204020203" pitchFamily="34" charset="0"/>
                          <a:cs typeface="Segoe UI Semibold" panose="020B0702040204020203" pitchFamily="34" charset="0"/>
                        </a:rPr>
                        <a:t>Win32</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Online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iPad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iPhone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Mac</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Android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UWA</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pPr algn="ctr"/>
                      <a:endParaRPr lang="en-US" sz="1400" dirty="0">
                        <a:solidFill>
                          <a:schemeClr val="tx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smtClean="0">
                          <a:solidFill>
                            <a:schemeClr val="bg1"/>
                          </a:solidFill>
                        </a:rPr>
                        <a:t>Read</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solidFill>
                            <a:schemeClr val="bg1"/>
                          </a:solidFill>
                        </a:rPr>
                        <a:t>Compose</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endParaRPr lang="en-US" sz="1400" dirty="0"/>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APIs</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r>
                        <a:rPr lang="en-US" sz="1400" dirty="0" smtClean="0">
                          <a:solidFill>
                            <a:schemeClr val="bg1"/>
                          </a:solidFill>
                        </a:rPr>
                        <a:t>View</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Edit</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247050" y="3462117"/>
            <a:ext cx="1509537" cy="1829683"/>
            <a:chOff x="10327835" y="3461411"/>
            <a:chExt cx="1539806" cy="1866372"/>
          </a:xfrm>
        </p:grpSpPr>
        <p:grpSp>
          <p:nvGrpSpPr>
            <p:cNvPr id="8" name="Group 7"/>
            <p:cNvGrpSpPr/>
            <p:nvPr/>
          </p:nvGrpSpPr>
          <p:grpSpPr>
            <a:xfrm>
              <a:off x="10327835" y="3461411"/>
              <a:ext cx="1423544" cy="493052"/>
              <a:chOff x="10049541" y="3389885"/>
              <a:chExt cx="1423746" cy="493122"/>
            </a:xfrm>
          </p:grpSpPr>
          <p:sp>
            <p:nvSpPr>
              <p:cNvPr id="12" name="Rectangle 11"/>
              <p:cNvSpPr/>
              <p:nvPr/>
            </p:nvSpPr>
            <p:spPr bwMode="auto">
              <a:xfrm>
                <a:off x="10049541" y="3477031"/>
                <a:ext cx="548640" cy="377067"/>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327835" y="4838589"/>
              <a:ext cx="1539806" cy="489194"/>
              <a:chOff x="10049541" y="4388185"/>
              <a:chExt cx="1540025" cy="489264"/>
            </a:xfrm>
          </p:grpSpPr>
          <p:sp>
            <p:nvSpPr>
              <p:cNvPr id="14" name="Rectangle 13"/>
              <p:cNvSpPr/>
              <p:nvPr/>
            </p:nvSpPr>
            <p:spPr bwMode="auto">
              <a:xfrm>
                <a:off x="10049541" y="4450484"/>
                <a:ext cx="548640" cy="377067"/>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327835" y="4151929"/>
              <a:ext cx="1289738" cy="489194"/>
              <a:chOff x="10049541" y="3568561"/>
              <a:chExt cx="1289922" cy="489263"/>
            </a:xfrm>
          </p:grpSpPr>
          <p:sp>
            <p:nvSpPr>
              <p:cNvPr id="42" name="Rectangle 41"/>
              <p:cNvSpPr/>
              <p:nvPr/>
            </p:nvSpPr>
            <p:spPr bwMode="auto">
              <a:xfrm>
                <a:off x="10049541" y="3631497"/>
                <a:ext cx="548640" cy="377067"/>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755291" y="4540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843927" y="2649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624149" y="3405769"/>
            <a:ext cx="819718" cy="978025"/>
          </a:xfrm>
          <a:prstGeom prst="rect">
            <a:avLst/>
          </a:prstGeom>
        </p:spPr>
      </p:pic>
      <p:pic>
        <p:nvPicPr>
          <p:cNvPr id="19" name="Picture 18"/>
          <p:cNvPicPr>
            <a:picLocks noChangeAspect="1"/>
          </p:cNvPicPr>
          <p:nvPr/>
        </p:nvPicPr>
        <p:blipFill rotWithShape="1">
          <a:blip r:embed="rId7"/>
          <a:srcRect r="69139"/>
          <a:stretch/>
        </p:blipFill>
        <p:spPr>
          <a:xfrm>
            <a:off x="904284" y="5644715"/>
            <a:ext cx="569280" cy="512397"/>
          </a:xfrm>
          <a:prstGeom prst="rect">
            <a:avLst/>
          </a:prstGeom>
        </p:spPr>
      </p:pic>
      <p:grpSp>
        <p:nvGrpSpPr>
          <p:cNvPr id="46" name="Group 45"/>
          <p:cNvGrpSpPr/>
          <p:nvPr/>
        </p:nvGrpSpPr>
        <p:grpSpPr>
          <a:xfrm>
            <a:off x="2190096" y="1555009"/>
            <a:ext cx="7315032" cy="506215"/>
            <a:chOff x="2442950" y="1511663"/>
            <a:chExt cx="7461714" cy="516366"/>
          </a:xfrm>
        </p:grpSpPr>
        <p:sp>
          <p:nvSpPr>
            <p:cNvPr id="18" name="Freeform 17"/>
            <p:cNvSpPr/>
            <p:nvPr/>
          </p:nvSpPr>
          <p:spPr>
            <a:xfrm>
              <a:off x="2442950"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832017" y="1548640"/>
              <a:ext cx="371882" cy="419766"/>
              <a:chOff x="3485" y="1766"/>
              <a:chExt cx="699" cy="789"/>
            </a:xfrm>
            <a:solidFill>
              <a:schemeClr val="bg2"/>
            </a:solidFill>
          </p:grpSpPr>
          <p:sp>
            <p:nvSpPr>
              <p:cNvPr id="26"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75753" y="1548640"/>
              <a:ext cx="371882" cy="419766"/>
              <a:chOff x="3485" y="1766"/>
              <a:chExt cx="699" cy="789"/>
            </a:xfrm>
            <a:solidFill>
              <a:schemeClr val="bg2"/>
            </a:solidFill>
          </p:grpSpPr>
          <p:sp>
            <p:nvSpPr>
              <p:cNvPr id="2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7550" y="1524163"/>
              <a:ext cx="414841" cy="483710"/>
            </a:xfrm>
            <a:prstGeom prst="rect">
              <a:avLst/>
            </a:prstGeom>
          </p:spPr>
        </p:pic>
        <p:grpSp>
          <p:nvGrpSpPr>
            <p:cNvPr id="33" name="Group 23"/>
            <p:cNvGrpSpPr>
              <a:grpSpLocks noChangeAspect="1"/>
            </p:cNvGrpSpPr>
            <p:nvPr/>
          </p:nvGrpSpPr>
          <p:grpSpPr bwMode="auto">
            <a:xfrm>
              <a:off x="6003885" y="1548640"/>
              <a:ext cx="371882" cy="419766"/>
              <a:chOff x="3485" y="1766"/>
              <a:chExt cx="699" cy="789"/>
            </a:xfrm>
            <a:solidFill>
              <a:schemeClr val="bg2"/>
            </a:solidFill>
          </p:grpSpPr>
          <p:sp>
            <p:nvSpPr>
              <p:cNvPr id="34"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515664" y="1511663"/>
              <a:ext cx="516367" cy="516366"/>
            </a:xfrm>
            <a:prstGeom prst="rect">
              <a:avLst/>
            </a:prstGeom>
            <a:noFill/>
          </p:spPr>
        </p:pic>
        <p:sp>
          <p:nvSpPr>
            <p:cNvPr id="44" name="Freeform 43"/>
            <p:cNvSpPr/>
            <p:nvPr/>
          </p:nvSpPr>
          <p:spPr>
            <a:xfrm>
              <a:off x="9558376"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spTree>
    <p:extLst>
      <p:ext uri="{BB962C8B-B14F-4D97-AF65-F5344CB8AC3E}">
        <p14:creationId xmlns:p14="http://schemas.microsoft.com/office/powerpoint/2010/main" val="36701594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00"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endParaRPr lang="en-US" sz="5507" spc="-102"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32550" y="1637782"/>
            <a:ext cx="10724938" cy="2640295"/>
          </a:xfrm>
        </p:spPr>
        <p:txBody>
          <a:bodyPr vert="horz" wrap="square" lIns="149217" tIns="93260" rIns="149217" bIns="93260" rtlCol="0">
            <a:spAutoFit/>
          </a:bodyPr>
          <a:lstStyle/>
          <a:p>
            <a:r>
              <a:rPr lang="en-US" sz="2800" b="1" dirty="0" smtClean="0">
                <a:solidFill>
                  <a:srgbClr val="000000"/>
                </a:solidFill>
                <a:hlinkClick r:id="rId2"/>
              </a:rPr>
              <a:t>Getting Started with Office add-ins</a:t>
            </a:r>
            <a:endParaRPr lang="en-US" sz="2800" b="1" dirty="0" smtClean="0">
              <a:solidFill>
                <a:srgbClr val="000000"/>
              </a:solidFill>
            </a:endParaRPr>
          </a:p>
          <a:p>
            <a:r>
              <a:rPr lang="en-US" sz="2800" b="1" dirty="0" smtClean="0">
                <a:solidFill>
                  <a:srgbClr val="000000"/>
                </a:solidFill>
                <a:hlinkClick r:id="rId3"/>
              </a:rPr>
              <a:t>Office add-in Code Samples</a:t>
            </a:r>
            <a:r>
              <a:rPr lang="en-US" sz="2800" b="1" dirty="0" smtClean="0">
                <a:solidFill>
                  <a:srgbClr val="000000"/>
                </a:solidFill>
              </a:rPr>
              <a:t>  </a:t>
            </a:r>
          </a:p>
          <a:p>
            <a:r>
              <a:rPr lang="en-US" sz="2800" b="1" dirty="0" smtClean="0">
                <a:solidFill>
                  <a:srgbClr val="000000"/>
                </a:solidFill>
                <a:hlinkClick r:id="rId4"/>
              </a:rPr>
              <a:t>Office add-in Training videos &amp; hands on labs </a:t>
            </a:r>
            <a:endParaRPr lang="en-US" sz="2800" b="1" dirty="0" smtClean="0">
              <a:solidFill>
                <a:srgbClr val="000000"/>
              </a:solidFill>
            </a:endParaRPr>
          </a:p>
          <a:p>
            <a:r>
              <a:rPr lang="en-US" sz="2800" b="1" dirty="0" smtClean="0">
                <a:solidFill>
                  <a:srgbClr val="000000"/>
                </a:solidFill>
                <a:hlinkClick r:id="rId5"/>
              </a:rPr>
              <a:t>Office add-in Snack videos</a:t>
            </a:r>
            <a:endParaRPr lang="en-US" sz="2800" b="1" dirty="0" smtClean="0">
              <a:solidFill>
                <a:srgbClr val="000000"/>
              </a:solidFill>
            </a:endParaRPr>
          </a:p>
          <a:p>
            <a:r>
              <a:rPr lang="en-US" sz="2800" b="1" dirty="0" smtClean="0">
                <a:solidFill>
                  <a:srgbClr val="000000"/>
                </a:solidFill>
                <a:hlinkClick r:id="rId6"/>
              </a:rPr>
              <a:t>Office add-in 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grpSp>
    </p:spTree>
    <p:extLst>
      <p:ext uri="{BB962C8B-B14F-4D97-AF65-F5344CB8AC3E}">
        <p14:creationId xmlns:p14="http://schemas.microsoft.com/office/powerpoint/2010/main" val="339069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gr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07418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a:t>
                </a:r>
                <a:r>
                  <a:rPr lang="en-US" sz="1799" dirty="0" err="1">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2"/>
            <a:ext cx="1835475" cy="1683431"/>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51" y="4916033"/>
            <a:ext cx="3780906" cy="1597853"/>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406" y="6513601"/>
            <a:ext cx="12476922"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407"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0993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8865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8669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smtClean="0"/>
              <a:t>Office add-ins do not “live” on the Office client</a:t>
            </a:r>
            <a:endParaRPr lang="en-US" sz="3671" dirty="0"/>
          </a:p>
          <a:p>
            <a:pPr marL="0" indent="0">
              <a:buNone/>
            </a:pPr>
            <a:r>
              <a:rPr lang="en-US" sz="3671" dirty="0"/>
              <a:t>Custom code executes in the client, cloud or on-premises</a:t>
            </a:r>
          </a:p>
          <a:p>
            <a:pPr marL="0" indent="0">
              <a:buNone/>
            </a:pPr>
            <a:r>
              <a:rPr lang="en-US" sz="3671" dirty="0" smtClean="0"/>
              <a:t>Acquire add-ins </a:t>
            </a:r>
            <a:r>
              <a:rPr lang="en-US" sz="3671" dirty="0"/>
              <a:t>via centralized location</a:t>
            </a:r>
          </a:p>
          <a:p>
            <a:pPr marL="228292" lvl="1" indent="0">
              <a:buNone/>
            </a:pPr>
            <a:r>
              <a:rPr lang="en-US" dirty="0" smtClean="0"/>
              <a:t>Add-in catalog (SharePoint or </a:t>
            </a:r>
            <a:r>
              <a:rPr lang="en-US" dirty="0" err="1" smtClean="0"/>
              <a:t>FileShare</a:t>
            </a:r>
            <a:r>
              <a:rPr lang="en-US" dirty="0"/>
              <a:t>)</a:t>
            </a:r>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add-in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2C87EC-C796-48CF-A1ED-51EC3C3FFFA2}">
  <ds:schemaRefs>
    <ds:schemaRef ds:uri="http://schemas.openxmlformats.org/package/2006/metadata/core-properties"/>
    <ds:schemaRef ds:uri="5fad15d0-477e-40da-a20d-40d4ca777cb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1B6D018A-B68C-4382-B334-319055AF8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2190</Words>
  <Application>Microsoft Office PowerPoint</Application>
  <PresentationFormat>Custom</PresentationFormat>
  <Paragraphs>273</Paragraphs>
  <Slides>34</Slides>
  <Notes>21</Notes>
  <HiddenSlides>1</HiddenSlides>
  <MMClips>0</MMClips>
  <ScaleCrop>false</ScaleCrop>
  <HeadingPairs>
    <vt:vector size="6" baseType="variant">
      <vt:variant>
        <vt:lpstr>Fonts Used</vt:lpstr>
      </vt:variant>
      <vt:variant>
        <vt:i4>13</vt:i4>
      </vt:variant>
      <vt:variant>
        <vt:lpstr>Theme</vt:lpstr>
      </vt:variant>
      <vt:variant>
        <vt:i4>14</vt:i4>
      </vt:variant>
      <vt:variant>
        <vt:lpstr>Slide Titles</vt:lpstr>
      </vt:variant>
      <vt:variant>
        <vt:i4>34</vt:i4>
      </vt:variant>
    </vt:vector>
  </HeadingPairs>
  <TitlesOfParts>
    <vt:vector size="61" baseType="lpstr">
      <vt:lpstr>Arial</vt:lpstr>
      <vt:lpstr>Avenir LT Pro 45 Book</vt:lpstr>
      <vt:lpstr>Calibri</vt:lpstr>
      <vt:lpstr>Calibri Light</vt:lpstr>
      <vt:lpstr>Consolas</vt:lpstr>
      <vt:lpstr>Courier New</vt:lpstr>
      <vt:lpstr>ＭＳ Ｐゴシック</vt:lpstr>
      <vt:lpstr>Segoe Light</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5-30610_Microsoft_Ignite_Keynote_Template_CUSTOM_LIGHT</vt:lpstr>
      <vt:lpstr>2_5-30610_Microsoft_Ignite_Keynote_Template_CUSTOM_LIGHT</vt:lpstr>
      <vt:lpstr>1_5-30610_Microsoft_Ignite_Keynote_Template_CUSTOM_LIGHT</vt:lpstr>
      <vt:lpstr>3_5-30055_Office Template 2012 - 16x9 - White Background</vt:lpstr>
      <vt:lpstr>5-30629_Build_Template_WHITE</vt:lpstr>
      <vt:lpstr>Office Theme</vt:lpstr>
      <vt:lpstr>Office 365 Development</vt:lpstr>
      <vt:lpstr>Getting started with Office Add-ins</vt:lpstr>
      <vt:lpstr>Agenda</vt:lpstr>
      <vt:lpstr>Developer vision</vt:lpstr>
      <vt:lpstr>Intro to the Office Add-ins</vt:lpstr>
      <vt:lpstr>Contextual add-ins</vt:lpstr>
      <vt:lpstr>Introducing the add-in model</vt:lpstr>
      <vt:lpstr>Modern add-in development </vt:lpstr>
      <vt:lpstr>PowerPoint Presentation</vt:lpstr>
      <vt:lpstr>Office add-ins</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PowerPoint Presentation</vt:lpstr>
      <vt:lpstr>Getting started</vt:lpstr>
      <vt:lpstr>Development Options – Napa</vt:lpstr>
      <vt:lpstr>Development Options – Visual Studio</vt:lpstr>
      <vt:lpstr>Development Options – Other</vt:lpstr>
      <vt:lpstr>Office UI Fabric</vt:lpstr>
      <vt:lpstr>PowerPoint Presentation</vt:lpstr>
      <vt:lpstr>Add-in Roadmap</vt:lpstr>
      <vt:lpstr>Conclusion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2015-10-07T23:36:44Z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